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9"/>
  </p:notesMasterIdLst>
  <p:sldIdLst>
    <p:sldId id="303" r:id="rId2"/>
    <p:sldId id="304" r:id="rId3"/>
    <p:sldId id="307" r:id="rId4"/>
    <p:sldId id="308" r:id="rId5"/>
    <p:sldId id="309" r:id="rId6"/>
    <p:sldId id="311" r:id="rId7"/>
    <p:sldId id="312"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D53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7005" autoAdjust="0"/>
  </p:normalViewPr>
  <p:slideViewPr>
    <p:cSldViewPr snapToGrid="0">
      <p:cViewPr varScale="1">
        <p:scale>
          <a:sx n="77" d="100"/>
          <a:sy n="77" d="100"/>
        </p:scale>
        <p:origin x="678" y="96"/>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24E04B4-1D45-4046-A0BF-BAEAA3D516CF}" type="datetimeFigureOut">
              <a:rPr lang="en-US" smtClean="0"/>
              <a:t>10/17/2022</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71CB938-1F95-4395-9AE2-143F8E8D0905}" type="slidenum">
              <a:rPr lang="en-US" smtClean="0"/>
              <a:t>‹#›</a:t>
            </a:fld>
            <a:endParaRPr lang="en-US" dirty="0"/>
          </a:p>
        </p:txBody>
      </p:sp>
    </p:spTree>
    <p:extLst>
      <p:ext uri="{BB962C8B-B14F-4D97-AF65-F5344CB8AC3E}">
        <p14:creationId xmlns:p14="http://schemas.microsoft.com/office/powerpoint/2010/main" val="215723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5"/>
            <a:ext cx="7772400" cy="1470025"/>
          </a:xfrm>
        </p:spPr>
        <p:txBody>
          <a:bodyPr/>
          <a:lstStyle>
            <a:lvl1pPr>
              <a:defRPr>
                <a:latin typeface=" Aria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 Aria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atin typeface=" Arial"/>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998368" y="6517477"/>
            <a:ext cx="2133600" cy="365125"/>
          </a:xfrm>
          <a:prstGeom prst="rect">
            <a:avLst/>
          </a:prstGeom>
        </p:spPr>
        <p:txBody>
          <a:bodyPr/>
          <a:lstStyle>
            <a:lvl1pPr>
              <a:defRPr>
                <a:latin typeface=" Arial"/>
              </a:defRPr>
            </a:lvl1pPr>
          </a:lstStyle>
          <a:p>
            <a:fld id="{48ECDCA8-F396-42B7-827F-5D85DAAB4AE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217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521153"/>
            <a:ext cx="2133600" cy="365125"/>
          </a:xfrm>
          <a:prstGeom prst="rect">
            <a:avLst/>
          </a:prstGeom>
        </p:spPr>
        <p:txBody>
          <a:bodyPr/>
          <a:lstStyle/>
          <a:p>
            <a:fld id="{9DF96C49-7924-4046-B20E-F268E6389D49}" type="datetimeFigureOut">
              <a:rPr lang="en-US" smtClean="0"/>
              <a:pPr/>
              <a:t>10/17/2022</a:t>
            </a:fld>
            <a:endParaRPr lang="en-US" dirty="0"/>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998368" y="6517477"/>
            <a:ext cx="2133600" cy="365125"/>
          </a:xfrm>
          <a:prstGeom prst="rect">
            <a:avLst/>
          </a:prstGeom>
        </p:spPr>
        <p:txBody>
          <a:bodyPr/>
          <a:lstStyle/>
          <a:p>
            <a:fld id="{48ECDCA8-F396-42B7-827F-5D85DAAB4AE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108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521153"/>
            <a:ext cx="2133600" cy="365125"/>
          </a:xfrm>
          <a:prstGeom prst="rect">
            <a:avLst/>
          </a:prstGeom>
        </p:spPr>
        <p:txBody>
          <a:bodyPr/>
          <a:lstStyle>
            <a:lvl1pPr>
              <a:defRPr>
                <a:latin typeface=" Arial"/>
              </a:defRPr>
            </a:lvl1pPr>
          </a:lstStyle>
          <a:p>
            <a:fld id="{9DF96C49-7924-4046-B20E-F268E6389D49}" type="datetimeFigureOut">
              <a:rPr lang="en-US" smtClean="0"/>
              <a:pPr/>
              <a:t>10/17/2022</a:t>
            </a:fld>
            <a:endParaRPr lang="en-US" dirty="0"/>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998368" y="6517477"/>
            <a:ext cx="2133600" cy="365125"/>
          </a:xfrm>
          <a:prstGeom prst="rect">
            <a:avLst/>
          </a:prstGeom>
        </p:spPr>
        <p:txBody>
          <a:bodyPr/>
          <a:lstStyle>
            <a:lvl1pPr>
              <a:defRPr>
                <a:latin typeface=" Arial"/>
              </a:defRPr>
            </a:lvl1pPr>
          </a:lstStyle>
          <a:p>
            <a:fld id="{48ECDCA8-F396-42B7-827F-5D85DAAB4AE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5722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4138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5274" y="227015"/>
            <a:ext cx="6560289" cy="11430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1027369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225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0" y="6521153"/>
            <a:ext cx="2133600" cy="365125"/>
          </a:xfrm>
          <a:prstGeom prst="rect">
            <a:avLst/>
          </a:prstGeom>
        </p:spPr>
        <p:txBody>
          <a:bodyPr/>
          <a:lstStyle>
            <a:lvl1pPr>
              <a:defRPr>
                <a:latin typeface=" Arial"/>
              </a:defRPr>
            </a:lvl1pPr>
          </a:lstStyle>
          <a:p>
            <a:fld id="{9DF96C49-7924-4046-B20E-F268E6389D49}" type="datetimeFigureOut">
              <a:rPr lang="en-US" smtClean="0"/>
              <a:pPr/>
              <a:t>10/17/2022</a:t>
            </a:fld>
            <a:endParaRPr lang="en-US" dirty="0"/>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15200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0" y="6521153"/>
            <a:ext cx="2133600" cy="365125"/>
          </a:xfrm>
          <a:prstGeom prst="rect">
            <a:avLst/>
          </a:prstGeom>
        </p:spPr>
        <p:txBody>
          <a:bodyPr/>
          <a:lstStyle>
            <a:lvl1pPr>
              <a:defRPr>
                <a:latin typeface=" Arial"/>
              </a:defRPr>
            </a:lvl1pPr>
          </a:lstStyle>
          <a:p>
            <a:fld id="{9DF96C49-7924-4046-B20E-F268E6389D49}" type="datetimeFigureOut">
              <a:rPr lang="en-US" smtClean="0"/>
              <a:pPr/>
              <a:t>10/17/2022</a:t>
            </a:fld>
            <a:endParaRPr lang="en-US" dirty="0"/>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998368" y="6517477"/>
            <a:ext cx="2133600" cy="365125"/>
          </a:xfrm>
          <a:prstGeom prst="rect">
            <a:avLst/>
          </a:prstGeom>
        </p:spPr>
        <p:txBody>
          <a:bodyPr/>
          <a:lstStyle>
            <a:lvl1pPr>
              <a:defRPr>
                <a:latin typeface=" Arial"/>
              </a:defRPr>
            </a:lvl1pPr>
          </a:lstStyle>
          <a:p>
            <a:fld id="{48ECDCA8-F396-42B7-827F-5D85DAAB4AE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766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0" y="6521153"/>
            <a:ext cx="2133600" cy="365125"/>
          </a:xfrm>
          <a:prstGeom prst="rect">
            <a:avLst/>
          </a:prstGeom>
        </p:spPr>
        <p:txBody>
          <a:bodyPr/>
          <a:lstStyle>
            <a:lvl1pPr>
              <a:defRPr>
                <a:latin typeface=" Arial"/>
              </a:defRPr>
            </a:lvl1pPr>
          </a:lstStyle>
          <a:p>
            <a:fld id="{9DF96C49-7924-4046-B20E-F268E6389D49}" type="datetimeFigureOut">
              <a:rPr lang="en-US" smtClean="0"/>
              <a:pPr/>
              <a:t>10/17/2022</a:t>
            </a:fld>
            <a:endParaRPr lang="en-US" dirty="0"/>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998368" y="6517477"/>
            <a:ext cx="2133600" cy="365125"/>
          </a:xfrm>
          <a:prstGeom prst="rect">
            <a:avLst/>
          </a:prstGeom>
        </p:spPr>
        <p:txBody>
          <a:bodyPr/>
          <a:lstStyle>
            <a:lvl1pPr>
              <a:defRPr>
                <a:latin typeface=" Arial"/>
              </a:defRPr>
            </a:lvl1pPr>
          </a:lstStyle>
          <a:p>
            <a:fld id="{48ECDCA8-F396-42B7-827F-5D85DAAB4AE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213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0" y="6521153"/>
            <a:ext cx="2133600" cy="365125"/>
          </a:xfrm>
          <a:prstGeom prst="rect">
            <a:avLst/>
          </a:prstGeom>
        </p:spPr>
        <p:txBody>
          <a:bodyPr/>
          <a:lstStyle>
            <a:lvl1pPr>
              <a:defRPr>
                <a:latin typeface=" Arial"/>
              </a:defRPr>
            </a:lvl1pPr>
          </a:lstStyle>
          <a:p>
            <a:fld id="{9DF96C49-7924-4046-B20E-F268E6389D49}" type="datetimeFigureOut">
              <a:rPr lang="en-US" smtClean="0"/>
              <a:pPr/>
              <a:t>10/17/2022</a:t>
            </a:fld>
            <a:endParaRPr lang="en-US" dirty="0"/>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998368" y="6517477"/>
            <a:ext cx="2133600" cy="365125"/>
          </a:xfrm>
          <a:prstGeom prst="rect">
            <a:avLst/>
          </a:prstGeom>
        </p:spPr>
        <p:txBody>
          <a:bodyPr/>
          <a:lstStyle>
            <a:lvl1pPr>
              <a:defRPr>
                <a:latin typeface=" Arial"/>
              </a:defRPr>
            </a:lvl1pPr>
          </a:lstStyle>
          <a:p>
            <a:fld id="{48ECDCA8-F396-42B7-827F-5D85DAAB4AE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150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521153"/>
            <a:ext cx="2133600" cy="365125"/>
          </a:xfrm>
          <a:prstGeom prst="rect">
            <a:avLst/>
          </a:prstGeom>
        </p:spPr>
        <p:txBody>
          <a:bodyPr/>
          <a:lstStyle/>
          <a:p>
            <a:fld id="{9DF96C49-7924-4046-B20E-F268E6389D49}" type="datetimeFigureOut">
              <a:rPr lang="en-US" smtClean="0"/>
              <a:pPr/>
              <a:t>10/17/2022</a:t>
            </a:fld>
            <a:endParaRPr lang="en-US" dirty="0"/>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998368" y="6517477"/>
            <a:ext cx="2133600" cy="365125"/>
          </a:xfrm>
          <a:prstGeom prst="rect">
            <a:avLst/>
          </a:prstGeom>
        </p:spPr>
        <p:txBody>
          <a:bodyPr/>
          <a:lstStyle/>
          <a:p>
            <a:fld id="{48ECDCA8-F396-42B7-827F-5D85DAAB4AE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404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050" y="273060"/>
            <a:ext cx="5111750"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21153"/>
            <a:ext cx="2133600" cy="365125"/>
          </a:xfrm>
          <a:prstGeom prst="rect">
            <a:avLst/>
          </a:prstGeom>
        </p:spPr>
        <p:txBody>
          <a:bodyPr/>
          <a:lstStyle>
            <a:lvl1pPr>
              <a:defRPr>
                <a:latin typeface=" Arial"/>
              </a:defRPr>
            </a:lvl1pPr>
          </a:lstStyle>
          <a:p>
            <a:fld id="{9DF96C49-7924-4046-B20E-F268E6389D49}" type="datetimeFigureOut">
              <a:rPr lang="en-US" smtClean="0"/>
              <a:pPr/>
              <a:t>10/17/2022</a:t>
            </a:fld>
            <a:endParaRPr lang="en-US" dirty="0"/>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998368" y="6517477"/>
            <a:ext cx="2133600" cy="365125"/>
          </a:xfrm>
          <a:prstGeom prst="rect">
            <a:avLst/>
          </a:prstGeom>
        </p:spPr>
        <p:txBody>
          <a:bodyPr/>
          <a:lstStyle>
            <a:lvl1pPr>
              <a:defRPr>
                <a:latin typeface=" Arial"/>
              </a:defRPr>
            </a:lvl1pPr>
          </a:lstStyle>
          <a:p>
            <a:fld id="{48ECDCA8-F396-42B7-827F-5D85DAAB4AE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0928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dirty="0"/>
              <a:t>Click to edit Master text styles</a:t>
            </a:r>
          </a:p>
        </p:txBody>
      </p:sp>
      <p:sp>
        <p:nvSpPr>
          <p:cNvPr id="5" name="Date Placeholder 4"/>
          <p:cNvSpPr>
            <a:spLocks noGrp="1"/>
          </p:cNvSpPr>
          <p:nvPr>
            <p:ph type="dt" sz="half" idx="10"/>
          </p:nvPr>
        </p:nvSpPr>
        <p:spPr>
          <a:xfrm>
            <a:off x="0" y="6502076"/>
            <a:ext cx="2133600" cy="365125"/>
          </a:xfrm>
          <a:prstGeom prst="rect">
            <a:avLst/>
          </a:prstGeom>
        </p:spPr>
        <p:txBody>
          <a:bodyPr/>
          <a:lstStyle>
            <a:lvl1pPr>
              <a:defRPr>
                <a:latin typeface=" Arial"/>
              </a:defRPr>
            </a:lvl1pPr>
          </a:lstStyle>
          <a:p>
            <a:fld id="{9DF96C49-7924-4046-B20E-F268E6389D49}" type="datetimeFigureOut">
              <a:rPr lang="en-US" smtClean="0"/>
              <a:pPr/>
              <a:t>10/17/2022</a:t>
            </a:fld>
            <a:endParaRPr lang="en-US" dirty="0"/>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998368" y="6498400"/>
            <a:ext cx="2133600" cy="365125"/>
          </a:xfrm>
          <a:prstGeom prst="rect">
            <a:avLst/>
          </a:prstGeom>
        </p:spPr>
        <p:txBody>
          <a:bodyPr/>
          <a:lstStyle>
            <a:lvl1pPr>
              <a:defRPr>
                <a:latin typeface=" Arial"/>
              </a:defRPr>
            </a:lvl1pPr>
          </a:lstStyle>
          <a:p>
            <a:fld id="{48ECDCA8-F396-42B7-827F-5D85DAAB4AE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0803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764315" y="329372"/>
            <a:ext cx="1188300" cy="881035"/>
          </a:xfrm>
          <a:prstGeom prst="rect">
            <a:avLst/>
          </a:prstGeom>
        </p:spPr>
      </p:pic>
      <p:sp>
        <p:nvSpPr>
          <p:cNvPr id="2" name="Title Placeholder 1"/>
          <p:cNvSpPr>
            <a:spLocks noGrp="1"/>
          </p:cNvSpPr>
          <p:nvPr>
            <p:ph type="title"/>
          </p:nvPr>
        </p:nvSpPr>
        <p:spPr>
          <a:xfrm>
            <a:off x="1318437" y="274638"/>
            <a:ext cx="6445878"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60"/>
            <a:ext cx="2895600" cy="365125"/>
          </a:xfrm>
          <a:prstGeom prst="rect">
            <a:avLst/>
          </a:prstGeom>
        </p:spPr>
        <p:txBody>
          <a:bodyPr vert="horz" lIns="91440" tIns="45720" rIns="91440" bIns="45720" rtlCol="0" anchor="ctr"/>
          <a:lstStyle>
            <a:lvl1pPr algn="ctr">
              <a:defRPr sz="675">
                <a:solidFill>
                  <a:schemeClr val="tx1">
                    <a:tint val="75000"/>
                  </a:schemeClr>
                </a:solidFill>
                <a:latin typeface=" Arial"/>
              </a:defRPr>
            </a:lvl1pPr>
          </a:lstStyle>
          <a:p>
            <a:endParaRPr lang="en-US" dirty="0">
              <a:solidFill>
                <a:prstClr val="black">
                  <a:tint val="75000"/>
                </a:prstClr>
              </a:solidFill>
            </a:endParaRPr>
          </a:p>
        </p:txBody>
      </p:sp>
      <p:cxnSp>
        <p:nvCxnSpPr>
          <p:cNvPr id="10" name="Straight Connector 9"/>
          <p:cNvCxnSpPr/>
          <p:nvPr userDrawn="1"/>
        </p:nvCxnSpPr>
        <p:spPr>
          <a:xfrm>
            <a:off x="1143000" y="1312606"/>
            <a:ext cx="8001000" cy="18879"/>
          </a:xfrm>
          <a:prstGeom prst="line">
            <a:avLst/>
          </a:prstGeom>
          <a:ln w="38100">
            <a:solidFill>
              <a:srgbClr val="FFD53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143000" y="1404513"/>
            <a:ext cx="8001000" cy="1587"/>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0" y="6650252"/>
            <a:ext cx="9144000" cy="178960"/>
          </a:xfrm>
          <a:prstGeom prst="rect">
            <a:avLst/>
          </a:prstGeom>
          <a:noFill/>
        </p:spPr>
        <p:txBody>
          <a:bodyPr wrap="square" rtlCol="0">
            <a:spAutoFit/>
          </a:bodyPr>
          <a:lstStyle/>
          <a:p>
            <a:pPr algn="ctr"/>
            <a:r>
              <a:rPr lang="en-US" sz="563" b="1" dirty="0">
                <a:solidFill>
                  <a:srgbClr val="006600"/>
                </a:solidFill>
                <a:latin typeface=" Arial"/>
              </a:rPr>
              <a:t>UNCLASSIFIED</a:t>
            </a:r>
          </a:p>
        </p:txBody>
      </p:sp>
      <p:sp>
        <p:nvSpPr>
          <p:cNvPr id="16" name="TextBox 15"/>
          <p:cNvSpPr txBox="1"/>
          <p:nvPr userDrawn="1"/>
        </p:nvSpPr>
        <p:spPr>
          <a:xfrm>
            <a:off x="0" y="2"/>
            <a:ext cx="9144000" cy="178960"/>
          </a:xfrm>
          <a:prstGeom prst="rect">
            <a:avLst/>
          </a:prstGeom>
          <a:noFill/>
        </p:spPr>
        <p:txBody>
          <a:bodyPr wrap="square" rtlCol="0">
            <a:spAutoFit/>
          </a:bodyPr>
          <a:lstStyle/>
          <a:p>
            <a:pPr algn="ctr"/>
            <a:r>
              <a:rPr lang="en-US" sz="563" b="1" dirty="0">
                <a:solidFill>
                  <a:srgbClr val="006600"/>
                </a:solidFill>
                <a:latin typeface=" Arial"/>
              </a:rPr>
              <a:t>UNCLASSIFIED</a:t>
            </a:r>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14207"/>
            <a:ext cx="1559870" cy="1663861"/>
          </a:xfrm>
          <a:prstGeom prst="rect">
            <a:avLst/>
          </a:prstGeom>
        </p:spPr>
      </p:pic>
    </p:spTree>
    <p:extLst>
      <p:ext uri="{BB962C8B-B14F-4D97-AF65-F5344CB8AC3E}">
        <p14:creationId xmlns:p14="http://schemas.microsoft.com/office/powerpoint/2010/main" val="353388257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514350" rtl="0" eaLnBrk="1" latinLnBrk="0" hangingPunct="1">
        <a:spcBef>
          <a:spcPct val="0"/>
        </a:spcBef>
        <a:buNone/>
        <a:defRPr sz="2475" kern="1200">
          <a:solidFill>
            <a:schemeClr val="tx1"/>
          </a:solidFill>
          <a:latin typeface=" Arial"/>
          <a:ea typeface="+mj-ea"/>
          <a:cs typeface="+mj-cs"/>
        </a:defRPr>
      </a:lvl1pPr>
    </p:titleStyle>
    <p:bodyStyle>
      <a:lvl1pPr marL="192881" indent="-192881" algn="l" defTabSz="514350" rtl="0" eaLnBrk="1" latinLnBrk="0" hangingPunct="1">
        <a:spcBef>
          <a:spcPct val="20000"/>
        </a:spcBef>
        <a:buFont typeface="Arial" pitchFamily="34" charset="0"/>
        <a:buChar char="•"/>
        <a:defRPr sz="1800" kern="1200">
          <a:solidFill>
            <a:schemeClr val="tx1"/>
          </a:solidFill>
          <a:latin typeface=" Arial"/>
          <a:ea typeface="+mn-ea"/>
          <a:cs typeface="+mn-cs"/>
        </a:defRPr>
      </a:lvl1pPr>
      <a:lvl2pPr marL="417910" indent="-160735" algn="l" defTabSz="514350" rtl="0" eaLnBrk="1" latinLnBrk="0" hangingPunct="1">
        <a:spcBef>
          <a:spcPct val="20000"/>
        </a:spcBef>
        <a:buFont typeface="Arial" pitchFamily="34" charset="0"/>
        <a:buChar char="–"/>
        <a:defRPr sz="1575" kern="1200">
          <a:solidFill>
            <a:schemeClr val="tx1"/>
          </a:solidFill>
          <a:latin typeface=" Arial"/>
          <a:ea typeface="+mn-ea"/>
          <a:cs typeface="+mn-cs"/>
        </a:defRPr>
      </a:lvl2pPr>
      <a:lvl3pPr marL="642938" indent="-128588" algn="l" defTabSz="514350" rtl="0" eaLnBrk="1" latinLnBrk="0" hangingPunct="1">
        <a:spcBef>
          <a:spcPct val="20000"/>
        </a:spcBef>
        <a:buFont typeface="Arial" pitchFamily="34" charset="0"/>
        <a:buChar char="•"/>
        <a:defRPr sz="1350" kern="1200">
          <a:solidFill>
            <a:schemeClr val="tx1"/>
          </a:solidFill>
          <a:latin typeface=" Arial"/>
          <a:ea typeface="+mn-ea"/>
          <a:cs typeface="+mn-cs"/>
        </a:defRPr>
      </a:lvl3pPr>
      <a:lvl4pPr marL="900113" indent="-128588" algn="l" defTabSz="514350" rtl="0" eaLnBrk="1" latinLnBrk="0" hangingPunct="1">
        <a:spcBef>
          <a:spcPct val="20000"/>
        </a:spcBef>
        <a:buFont typeface="Arial" pitchFamily="34" charset="0"/>
        <a:buChar char="–"/>
        <a:defRPr sz="1125" kern="1200">
          <a:solidFill>
            <a:schemeClr val="tx1"/>
          </a:solidFill>
          <a:latin typeface=" Arial"/>
          <a:ea typeface="+mn-ea"/>
          <a:cs typeface="+mn-cs"/>
        </a:defRPr>
      </a:lvl4pPr>
      <a:lvl5pPr marL="1157288" indent="-128588" algn="l" defTabSz="514350" rtl="0" eaLnBrk="1" latinLnBrk="0" hangingPunct="1">
        <a:spcBef>
          <a:spcPct val="20000"/>
        </a:spcBef>
        <a:buFont typeface="Arial" pitchFamily="34" charset="0"/>
        <a:buChar char="»"/>
        <a:defRPr sz="1125" kern="1200">
          <a:solidFill>
            <a:schemeClr val="tx1"/>
          </a:solidFill>
          <a:latin typeface=" Arial"/>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9166"/>
            <a:ext cx="7772400" cy="1959667"/>
          </a:xfrm>
        </p:spPr>
        <p:txBody>
          <a:bodyPr>
            <a:normAutofit/>
          </a:bodyPr>
          <a:lstStyle/>
          <a:p>
            <a:r>
              <a:rPr lang="en-US" sz="3600" b="1" dirty="0">
                <a:latin typeface="Arial" panose="020B0604020202020204" pitchFamily="34" charset="0"/>
                <a:cs typeface="Arial" panose="020B0604020202020204" pitchFamily="34" charset="0"/>
              </a:rPr>
              <a:t>The Army National Guard</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Warrant Officer Cohort</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Vision 2028</a:t>
            </a:r>
          </a:p>
        </p:txBody>
      </p:sp>
    </p:spTree>
    <p:extLst>
      <p:ext uri="{BB962C8B-B14F-4D97-AF65-F5344CB8AC3E}">
        <p14:creationId xmlns:p14="http://schemas.microsoft.com/office/powerpoint/2010/main" val="1550762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Army Vision </a:t>
            </a:r>
          </a:p>
        </p:txBody>
      </p:sp>
      <p:sp>
        <p:nvSpPr>
          <p:cNvPr id="3" name="Content Placeholder 2"/>
          <p:cNvSpPr>
            <a:spLocks noGrp="1"/>
          </p:cNvSpPr>
          <p:nvPr>
            <p:ph idx="1"/>
          </p:nvPr>
        </p:nvSpPr>
        <p:spPr>
          <a:xfrm>
            <a:off x="766618" y="1600206"/>
            <a:ext cx="7647709" cy="4525963"/>
          </a:xfrm>
        </p:spPr>
        <p:txBody>
          <a:bodyPr/>
          <a:lstStyle/>
          <a:p>
            <a:pPr marL="0" indent="0" algn="ctr">
              <a:buNone/>
            </a:pPr>
            <a:r>
              <a:rPr lang="en-US" dirty="0"/>
              <a:t>In June of 2018, the Secretary of the Army and the Army Chief of Staff unveiled the updated Army Vision.  This Vision includes the future end state as:</a:t>
            </a:r>
          </a:p>
          <a:p>
            <a:pPr marL="0" indent="0" algn="ctr">
              <a:buNone/>
            </a:pPr>
            <a:endParaRPr lang="en-US" dirty="0"/>
          </a:p>
          <a:p>
            <a:pPr marL="0" indent="0" algn="ctr">
              <a:buNone/>
            </a:pPr>
            <a:r>
              <a:rPr lang="en-US" dirty="0"/>
              <a:t>“The Army of 2028 will be ready to deploy, fight, and win decisively against any adversary, anytime and anywhere, in joint, multi-domain, high-intensity conflict, while simultaneously deterring others and maintaining its ability to conduct irregular warfare.  The Army will do this through the employment of modern manned and unmanned ground combat vehicles, aircraft, sustainment systems, and weapon, coupled with robust combined arms formations and tactics based on modern warfighting doctrine and centered on exceptional Leadership and Soldiers of unmatched lethality.”</a:t>
            </a:r>
          </a:p>
        </p:txBody>
      </p:sp>
    </p:spTree>
    <p:extLst>
      <p:ext uri="{BB962C8B-B14F-4D97-AF65-F5344CB8AC3E}">
        <p14:creationId xmlns:p14="http://schemas.microsoft.com/office/powerpoint/2010/main" val="3227539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Army Strategy</a:t>
            </a:r>
          </a:p>
        </p:txBody>
      </p:sp>
      <p:sp>
        <p:nvSpPr>
          <p:cNvPr id="3" name="Content Placeholder 2"/>
          <p:cNvSpPr>
            <a:spLocks noGrp="1"/>
          </p:cNvSpPr>
          <p:nvPr>
            <p:ph idx="1"/>
          </p:nvPr>
        </p:nvSpPr>
        <p:spPr>
          <a:xfrm>
            <a:off x="625542" y="1515649"/>
            <a:ext cx="8080047" cy="5248405"/>
          </a:xfrm>
        </p:spPr>
        <p:txBody>
          <a:bodyPr>
            <a:normAutofit/>
          </a:bodyPr>
          <a:lstStyle/>
          <a:p>
            <a:pPr marL="0" indent="0" algn="ctr">
              <a:buNone/>
            </a:pPr>
            <a:r>
              <a:rPr lang="en-US" dirty="0"/>
              <a:t>The Army Strategy implements Lines of Effort (LOEs) providing the guidance on how the Total Army will achieve the Army Vision</a:t>
            </a:r>
          </a:p>
          <a:p>
            <a:pPr marL="0" indent="0" algn="ctr">
              <a:buNone/>
            </a:pPr>
            <a:endParaRPr lang="en-US" dirty="0"/>
          </a:p>
          <a:p>
            <a:r>
              <a:rPr lang="en-US" dirty="0"/>
              <a:t>LOE 1: People – Soldiers, Families &amp; Civilian Employers</a:t>
            </a:r>
          </a:p>
          <a:p>
            <a:r>
              <a:rPr lang="en-US" dirty="0"/>
              <a:t>LOE 2: Build Readiness – Unit, Personnel, &amp; Strategic </a:t>
            </a:r>
          </a:p>
          <a:p>
            <a:pPr lvl="1"/>
            <a:r>
              <a:rPr lang="en-US" dirty="0"/>
              <a:t>Force Protection</a:t>
            </a:r>
          </a:p>
          <a:p>
            <a:r>
              <a:rPr lang="en-US" dirty="0"/>
              <a:t>LOE 3: Modernization Across All Domains</a:t>
            </a:r>
          </a:p>
          <a:p>
            <a:pPr lvl="1"/>
            <a:r>
              <a:rPr lang="en-US" dirty="0"/>
              <a:t>Concepts, Training and Doctrine Development</a:t>
            </a:r>
          </a:p>
          <a:p>
            <a:pPr lvl="1"/>
            <a:r>
              <a:rPr lang="en-US" dirty="0"/>
              <a:t>Equipment &amp; Capability Development</a:t>
            </a:r>
          </a:p>
          <a:p>
            <a:pPr lvl="1"/>
            <a:r>
              <a:rPr lang="en-US" dirty="0"/>
              <a:t>Force Design &amp; Development</a:t>
            </a:r>
          </a:p>
          <a:p>
            <a:r>
              <a:rPr lang="en-US" dirty="0"/>
              <a:t>LOE 4: Reform – Harness Ideas, Adapt, ISO Joint Force</a:t>
            </a:r>
          </a:p>
          <a:p>
            <a:pPr lvl="1"/>
            <a:r>
              <a:rPr lang="en-US" dirty="0"/>
              <a:t>Time</a:t>
            </a:r>
          </a:p>
          <a:p>
            <a:pPr lvl="1"/>
            <a:r>
              <a:rPr lang="en-US" dirty="0"/>
              <a:t>Budget</a:t>
            </a:r>
          </a:p>
          <a:p>
            <a:r>
              <a:rPr lang="en-US" dirty="0"/>
              <a:t>LOE 5: Strengthen Alliances and Partnerships – Local &amp; State Partnerships</a:t>
            </a:r>
          </a:p>
          <a:p>
            <a:pPr lvl="1"/>
            <a:r>
              <a:rPr lang="en-US" dirty="0"/>
              <a:t>Global State Partnership Program</a:t>
            </a:r>
          </a:p>
          <a:p>
            <a:pPr lvl="1"/>
            <a:r>
              <a:rPr lang="en-US" dirty="0"/>
              <a:t>Security Cooperation &amp; Assistance</a:t>
            </a:r>
          </a:p>
          <a:p>
            <a:pPr lvl="1"/>
            <a:endParaRPr lang="en-US" dirty="0"/>
          </a:p>
        </p:txBody>
      </p:sp>
    </p:spTree>
    <p:extLst>
      <p:ext uri="{BB962C8B-B14F-4D97-AF65-F5344CB8AC3E}">
        <p14:creationId xmlns:p14="http://schemas.microsoft.com/office/powerpoint/2010/main" val="302417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Army Modernization Priorities</a:t>
            </a:r>
          </a:p>
        </p:txBody>
      </p:sp>
      <p:sp>
        <p:nvSpPr>
          <p:cNvPr id="3" name="Content Placeholder 2"/>
          <p:cNvSpPr>
            <a:spLocks noGrp="1"/>
          </p:cNvSpPr>
          <p:nvPr>
            <p:ph idx="1"/>
          </p:nvPr>
        </p:nvSpPr>
        <p:spPr>
          <a:xfrm>
            <a:off x="775854" y="1600206"/>
            <a:ext cx="7620001" cy="4525963"/>
          </a:xfrm>
        </p:spPr>
        <p:txBody>
          <a:bodyPr/>
          <a:lstStyle/>
          <a:p>
            <a:pPr marL="0" indent="0">
              <a:buNone/>
            </a:pPr>
            <a:r>
              <a:rPr lang="en-US" dirty="0"/>
              <a:t>In order to meet The Army Strategy, “The Army must modernize today…”</a:t>
            </a:r>
          </a:p>
          <a:p>
            <a:pPr marL="0" indent="0" algn="r">
              <a:buNone/>
            </a:pPr>
            <a:r>
              <a:rPr lang="en-US" dirty="0"/>
              <a:t>Secretary of the Army, 27 September 2019</a:t>
            </a:r>
          </a:p>
          <a:p>
            <a:pPr marL="0" indent="0" algn="r">
              <a:buNone/>
            </a:pPr>
            <a:endParaRPr lang="en-US" dirty="0"/>
          </a:p>
          <a:p>
            <a:pPr marL="0" indent="0">
              <a:buNone/>
            </a:pPr>
            <a:r>
              <a:rPr lang="en-US" dirty="0"/>
              <a:t>The 6 Army Modernization Priorities:</a:t>
            </a:r>
          </a:p>
          <a:p>
            <a:pPr marL="0" indent="0">
              <a:buNone/>
            </a:pPr>
            <a:endParaRPr lang="en-US" dirty="0"/>
          </a:p>
          <a:p>
            <a:r>
              <a:rPr lang="en-US" dirty="0"/>
              <a:t>Long Range Precision Fires </a:t>
            </a:r>
          </a:p>
          <a:p>
            <a:r>
              <a:rPr lang="en-US" dirty="0"/>
              <a:t>Next Generation of Combat Vehicles </a:t>
            </a:r>
          </a:p>
          <a:p>
            <a:r>
              <a:rPr lang="en-US" dirty="0"/>
              <a:t>Future Vertical Lift </a:t>
            </a:r>
          </a:p>
          <a:p>
            <a:r>
              <a:rPr lang="en-US" dirty="0"/>
              <a:t>The Network</a:t>
            </a:r>
          </a:p>
          <a:p>
            <a:r>
              <a:rPr lang="en-US" dirty="0"/>
              <a:t>Air and Missile Defense</a:t>
            </a:r>
          </a:p>
          <a:p>
            <a:r>
              <a:rPr lang="en-US" dirty="0"/>
              <a:t>Soldier Lethality </a:t>
            </a:r>
          </a:p>
          <a:p>
            <a:endParaRPr lang="en-US" dirty="0"/>
          </a:p>
          <a:p>
            <a:endParaRPr lang="en-US" dirty="0"/>
          </a:p>
        </p:txBody>
      </p:sp>
    </p:spTree>
    <p:extLst>
      <p:ext uri="{BB962C8B-B14F-4D97-AF65-F5344CB8AC3E}">
        <p14:creationId xmlns:p14="http://schemas.microsoft.com/office/powerpoint/2010/main" val="86486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ARNG Warrant Officer Cohort’s Response</a:t>
            </a:r>
          </a:p>
        </p:txBody>
      </p:sp>
      <p:sp>
        <p:nvSpPr>
          <p:cNvPr id="3" name="Content Placeholder 2"/>
          <p:cNvSpPr>
            <a:spLocks noGrp="1"/>
          </p:cNvSpPr>
          <p:nvPr>
            <p:ph idx="1"/>
          </p:nvPr>
        </p:nvSpPr>
        <p:spPr>
          <a:xfrm>
            <a:off x="785091" y="1600206"/>
            <a:ext cx="7601528" cy="4525963"/>
          </a:xfrm>
        </p:spPr>
        <p:txBody>
          <a:bodyPr/>
          <a:lstStyle/>
          <a:p>
            <a:r>
              <a:rPr lang="en-US" dirty="0"/>
              <a:t>In order to meet the requirements for modernization and Army Strategy in support of the Army Vision, the ARNG Warrant Officer Cohort establishes the ARNG Warrant Officer Cohort Vision 2028 with associated Lines of Effort. </a:t>
            </a:r>
          </a:p>
          <a:p>
            <a:pPr marL="0" indent="0">
              <a:buNone/>
            </a:pPr>
            <a:r>
              <a:rPr lang="en-US" dirty="0"/>
              <a:t> </a:t>
            </a:r>
          </a:p>
          <a:p>
            <a:r>
              <a:rPr lang="en-US" dirty="0"/>
              <a:t>These tools are intended to provide a common picture (through the Vision) and a framework to measure our effectiveness and performance (through the Lines of Effort) to ensure the ARNG Warrant Officer Cohort remains on track to meet current and future challenges.  </a:t>
            </a:r>
          </a:p>
        </p:txBody>
      </p:sp>
    </p:spTree>
    <p:extLst>
      <p:ext uri="{BB962C8B-B14F-4D97-AF65-F5344CB8AC3E}">
        <p14:creationId xmlns:p14="http://schemas.microsoft.com/office/powerpoint/2010/main" val="3024428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ARNG Warrant Officer Cohort Vision 2028</a:t>
            </a:r>
            <a:endParaRPr lang="en-US" b="1" dirty="0"/>
          </a:p>
        </p:txBody>
      </p:sp>
      <p:sp>
        <p:nvSpPr>
          <p:cNvPr id="3" name="Content Placeholder 2"/>
          <p:cNvSpPr>
            <a:spLocks noGrp="1"/>
          </p:cNvSpPr>
          <p:nvPr>
            <p:ph idx="1"/>
          </p:nvPr>
        </p:nvSpPr>
        <p:spPr>
          <a:xfrm>
            <a:off x="757381" y="1858824"/>
            <a:ext cx="7629238" cy="3904667"/>
          </a:xfrm>
        </p:spPr>
        <p:txBody>
          <a:bodyPr/>
          <a:lstStyle/>
          <a:p>
            <a:pPr marL="0" indent="0" algn="ctr">
              <a:buNone/>
            </a:pPr>
            <a:endParaRPr lang="en-US" dirty="0"/>
          </a:p>
          <a:p>
            <a:pPr marL="0" indent="0" algn="ctr">
              <a:buNone/>
            </a:pPr>
            <a:endParaRPr lang="en-US" dirty="0"/>
          </a:p>
          <a:p>
            <a:pPr marL="0" indent="0" algn="ctr">
              <a:buNone/>
            </a:pPr>
            <a:r>
              <a:rPr lang="en-US" dirty="0"/>
              <a:t>The ARNG Warrant Officer Cohort remains poised, vigilant, and prepared to meet current and future Army operations, across all warfighting functions, within a fluid, multi-domain environment by providing technical expertise, tactical leadership, system and team integration, and organizational continuity is support of modernization efforts in support of the Army Vision. </a:t>
            </a:r>
          </a:p>
        </p:txBody>
      </p:sp>
    </p:spTree>
    <p:extLst>
      <p:ext uri="{BB962C8B-B14F-4D97-AF65-F5344CB8AC3E}">
        <p14:creationId xmlns:p14="http://schemas.microsoft.com/office/powerpoint/2010/main" val="104195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4327" y="1674097"/>
            <a:ext cx="7555346" cy="4525963"/>
          </a:xfrm>
        </p:spPr>
        <p:txBody>
          <a:bodyPr>
            <a:normAutofit fontScale="92500" lnSpcReduction="20000"/>
          </a:bodyPr>
          <a:lstStyle/>
          <a:p>
            <a:pPr marL="0" indent="0" algn="ctr">
              <a:buNone/>
            </a:pPr>
            <a:r>
              <a:rPr lang="en-US" dirty="0"/>
              <a:t>The ARNG Warrant Officer Cohort Vision 2028 is met by focusing on the following 4 Lines of Effort</a:t>
            </a:r>
          </a:p>
          <a:p>
            <a:r>
              <a:rPr lang="en-US" dirty="0"/>
              <a:t>LOE 1: People and Personnel Readiness</a:t>
            </a:r>
          </a:p>
          <a:p>
            <a:pPr lvl="1"/>
            <a:r>
              <a:rPr lang="en-US" dirty="0"/>
              <a:t>LOE 1.1: Recruiting and Retention</a:t>
            </a:r>
          </a:p>
          <a:p>
            <a:pPr lvl="1"/>
            <a:r>
              <a:rPr lang="en-US" dirty="0"/>
              <a:t>LOE 1.2: MOS Qualification and Skill Qualification</a:t>
            </a:r>
          </a:p>
          <a:p>
            <a:pPr lvl="1"/>
            <a:r>
              <a:rPr lang="en-US" dirty="0"/>
              <a:t>LOE 1.3: Medical, Physical, and Emotional Factors</a:t>
            </a:r>
          </a:p>
          <a:p>
            <a:r>
              <a:rPr lang="en-US" dirty="0"/>
              <a:t>LOE 2: Integration</a:t>
            </a:r>
          </a:p>
          <a:p>
            <a:pPr lvl="1"/>
            <a:r>
              <a:rPr lang="en-US" dirty="0"/>
              <a:t>LOE 2.1: Within the Army Command Structure</a:t>
            </a:r>
          </a:p>
          <a:p>
            <a:pPr lvl="1"/>
            <a:r>
              <a:rPr lang="en-US" dirty="0"/>
              <a:t>LOE 2.2: Across Warfighting Functions</a:t>
            </a:r>
          </a:p>
          <a:p>
            <a:pPr lvl="1"/>
            <a:r>
              <a:rPr lang="en-US" dirty="0"/>
              <a:t>LOE 2.3: Joint, Partner, Coalition, and Interagency Environments</a:t>
            </a:r>
          </a:p>
          <a:p>
            <a:r>
              <a:rPr lang="en-US" dirty="0"/>
              <a:t>LOE 3: Relevance</a:t>
            </a:r>
          </a:p>
          <a:p>
            <a:pPr lvl="1"/>
            <a:r>
              <a:rPr lang="en-US" dirty="0"/>
              <a:t>LOE 3.1: Technical Expertise</a:t>
            </a:r>
          </a:p>
          <a:p>
            <a:pPr lvl="1"/>
            <a:r>
              <a:rPr lang="en-US" dirty="0"/>
              <a:t>LOE 3.2: Tactical Experience</a:t>
            </a:r>
          </a:p>
          <a:p>
            <a:pPr lvl="1"/>
            <a:r>
              <a:rPr lang="en-US" dirty="0"/>
              <a:t>LOE 3.3: Functional Staff Officer Roles and Responsibilities </a:t>
            </a:r>
          </a:p>
          <a:p>
            <a:r>
              <a:rPr lang="en-US" dirty="0"/>
              <a:t>LOE 4: Quality of Life</a:t>
            </a:r>
          </a:p>
          <a:p>
            <a:pPr lvl="1"/>
            <a:r>
              <a:rPr lang="en-US" dirty="0"/>
              <a:t>LOE 4.1: Promotion</a:t>
            </a:r>
          </a:p>
          <a:p>
            <a:pPr lvl="1"/>
            <a:r>
              <a:rPr lang="en-US" dirty="0"/>
              <a:t>LOE 4.2: Career Assignments (KD and Broadening)</a:t>
            </a:r>
          </a:p>
          <a:p>
            <a:pPr lvl="1"/>
            <a:r>
              <a:rPr lang="en-US" dirty="0"/>
              <a:t>LOE 4.3: Morale and Welfare Activities</a:t>
            </a:r>
          </a:p>
        </p:txBody>
      </p:sp>
      <p:sp>
        <p:nvSpPr>
          <p:cNvPr id="4" name="Title 1"/>
          <p:cNvSpPr>
            <a:spLocks noGrp="1"/>
          </p:cNvSpPr>
          <p:nvPr>
            <p:ph type="title"/>
          </p:nvPr>
        </p:nvSpPr>
        <p:spPr/>
        <p:txBody>
          <a:bodyPr/>
          <a:lstStyle/>
          <a:p>
            <a:r>
              <a:rPr lang="en-US" b="1" dirty="0"/>
              <a:t>ARNG Warrant Officer Cohort Vision 2028</a:t>
            </a:r>
            <a:br>
              <a:rPr lang="en-US" b="1" dirty="0"/>
            </a:br>
            <a:r>
              <a:rPr lang="en-US" b="1" dirty="0"/>
              <a:t>Lines of Effort</a:t>
            </a:r>
          </a:p>
        </p:txBody>
      </p:sp>
    </p:spTree>
    <p:extLst>
      <p:ext uri="{BB962C8B-B14F-4D97-AF65-F5344CB8AC3E}">
        <p14:creationId xmlns:p14="http://schemas.microsoft.com/office/powerpoint/2010/main" val="2677812186"/>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3020</TotalTime>
  <Words>592</Words>
  <Application>Microsoft Office PowerPoint</Application>
  <PresentationFormat>On-screen Show (4:3)</PresentationFormat>
  <Paragraphs>59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 Arial</vt:lpstr>
      <vt:lpstr>Arial</vt:lpstr>
      <vt:lpstr>Calibri</vt:lpstr>
      <vt:lpstr>2_Office Theme</vt:lpstr>
      <vt:lpstr>The Army National Guard Warrant Officer Cohort Vision 2028</vt:lpstr>
      <vt:lpstr>The Army Vision </vt:lpstr>
      <vt:lpstr>The Army Strategy</vt:lpstr>
      <vt:lpstr>Army Modernization Priorities</vt:lpstr>
      <vt:lpstr>ARNG Warrant Officer Cohort’s Response</vt:lpstr>
      <vt:lpstr>ARNG Warrant Officer Cohort Vision 2028</vt:lpstr>
      <vt:lpstr>ARNG Warrant Officer Cohort Vision 2028 Lines of Effort</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Stiller, Eric M LTC MIL NG NGB ARNG</dc:creator>
  <cp:lastModifiedBy>Bish, Daniel A CW3 USARMY NG NGB (USA)</cp:lastModifiedBy>
  <cp:revision>154</cp:revision>
  <cp:lastPrinted>2018-04-30T12:08:55Z</cp:lastPrinted>
  <dcterms:created xsi:type="dcterms:W3CDTF">2018-03-29T14:50:47Z</dcterms:created>
  <dcterms:modified xsi:type="dcterms:W3CDTF">2022-10-17T16:58:27Z</dcterms:modified>
</cp:coreProperties>
</file>